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3" r:id="rId13"/>
    <p:sldId id="275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6548D-DEBE-4BD3-AE34-A22C28E59345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BCE77-E1D8-43C4-BD85-56701D7D2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Начало терапии Утрожестаном с прегравидарного этапа обеспечивает эффективное снижение частоты выкидышей при привычном выкидыше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BBBE-D39E-4BF4-970F-5D542B16D48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7B542-71F3-402D-A067-A56D7F89E468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FC2DA-F4A2-4ED5-8388-E5A9BBF3F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7B542-71F3-402D-A067-A56D7F89E468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FC2DA-F4A2-4ED5-8388-E5A9BBF3F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7B542-71F3-402D-A067-A56D7F89E468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FC2DA-F4A2-4ED5-8388-E5A9BBF3F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7B542-71F3-402D-A067-A56D7F89E468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FC2DA-F4A2-4ED5-8388-E5A9BBF3F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7B542-71F3-402D-A067-A56D7F89E468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FC2DA-F4A2-4ED5-8388-E5A9BBF3F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7B542-71F3-402D-A067-A56D7F89E468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FC2DA-F4A2-4ED5-8388-E5A9BBF3F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7B542-71F3-402D-A067-A56D7F89E468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FC2DA-F4A2-4ED5-8388-E5A9BBF3F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7B542-71F3-402D-A067-A56D7F89E468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FC2DA-F4A2-4ED5-8388-E5A9BBF3F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7B542-71F3-402D-A067-A56D7F89E468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FC2DA-F4A2-4ED5-8388-E5A9BBF3F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7B542-71F3-402D-A067-A56D7F89E468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FC2DA-F4A2-4ED5-8388-E5A9BBF3F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7B542-71F3-402D-A067-A56D7F89E468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FC2DA-F4A2-4ED5-8388-E5A9BBF3F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147B542-71F3-402D-A067-A56D7F89E468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4EFC2DA-F4A2-4ED5-8388-E5A9BBF3F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laycast.ru/uploads/2014/11/03/10476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0"/>
            <a:ext cx="7532782" cy="68580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488832" cy="3456384"/>
          </a:xfrm>
        </p:spPr>
        <p:txBody>
          <a:bodyPr>
            <a:normAutofit/>
          </a:bodyPr>
          <a:lstStyle/>
          <a:p>
            <a:pPr algn="ctr"/>
            <a:r>
              <a:rPr lang="ru-RU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 перинатального центра в проблемах </a:t>
            </a:r>
            <a:r>
              <a:rPr lang="ru-RU" sz="3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невынашивания</a:t>
            </a:r>
            <a:r>
              <a:rPr lang="ru-RU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беременности во Владимирском регионе</a:t>
            </a:r>
            <a:br>
              <a:rPr lang="ru-RU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 Г. Туманова</a:t>
            </a:r>
            <a:endParaRPr lang="ru-RU" sz="3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653136"/>
            <a:ext cx="7344816" cy="1752600"/>
          </a:xfrm>
        </p:spPr>
        <p:txBody>
          <a:bodyPr anchor="ctr">
            <a:noAutofit/>
          </a:bodyPr>
          <a:lstStyle/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Главный внештатный акушер-гинеколог ДЗА ВО, главный врач ГБУЗ ВО «ОПЦ»</a:t>
            </a: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Владимир 30 октября 2018 г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373" r="7874" b="27837"/>
          <a:stretch>
            <a:fillRect/>
          </a:stretch>
        </p:blipFill>
        <p:spPr>
          <a:xfrm>
            <a:off x="467544" y="476672"/>
            <a:ext cx="4464496" cy="571402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499992" cy="576064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КДО ГБУЗ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 «ОПЦ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в 2017 г. проконсультировано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296,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9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475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AOP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563888" cy="633580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5" name="Рисунок 4" descr="utrozhestan_kapsuly_200_mg_n14_images_1783445918.jpg"/>
          <p:cNvPicPr>
            <a:picLocks noChangeAspect="1"/>
          </p:cNvPicPr>
          <p:nvPr/>
        </p:nvPicPr>
        <p:blipFill>
          <a:blip r:embed="rId3"/>
          <a:srcRect r="14591"/>
          <a:stretch>
            <a:fillRect/>
          </a:stretch>
        </p:blipFill>
        <p:spPr>
          <a:xfrm>
            <a:off x="0" y="3933055"/>
            <a:ext cx="3635896" cy="2783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332656"/>
            <a:ext cx="5472608" cy="61926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Невынашивание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Прегравидарная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работе - тесное взаимодействие с ООРЗ, ОКБ;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госпитализация по показаниям;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препаратов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прогестеронового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ряда;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токолитик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Трактоцил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Цервикосеркляж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РАП.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DF7B4A-4A35-42D6-9403-0B9FF04D0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5153893"/>
            <a:ext cx="9143999" cy="101141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Начало терапии Утрожестаном с прегравидарного этапа обеспечивает более выраженное снижение частоты выкидышей при привычном невынашивании, чем без прегравидарной подготовки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3BB164-3E4A-4718-88ED-A116E91EE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1"/>
          <a:stretch/>
        </p:blipFill>
        <p:spPr>
          <a:xfrm>
            <a:off x="539552" y="1772816"/>
            <a:ext cx="4352348" cy="3119436"/>
          </a:xfrm>
          <a:prstGeom prst="rect">
            <a:avLst/>
          </a:prstGeom>
        </p:spPr>
      </p:pic>
      <p:pic>
        <p:nvPicPr>
          <p:cNvPr id="8194" name="Picture 2" descr="http://dnk174.ru/upload/iblock/70b/70bced4a61aac656c8466bf860e52200.jpg">
            <a:extLst>
              <a:ext uri="{FF2B5EF4-FFF2-40B4-BE49-F238E27FC236}">
                <a16:creationId xmlns:a16="http://schemas.microsoft.com/office/drawing/2014/main" xmlns="" id="{F58F71AA-138A-40A9-B34D-927A3F8B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352348" cy="295823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2878DF-C233-4D4D-B6E8-73996995EDD5}"/>
              </a:ext>
            </a:extLst>
          </p:cNvPr>
          <p:cNvSpPr txBox="1"/>
          <p:nvPr/>
        </p:nvSpPr>
        <p:spPr>
          <a:xfrm>
            <a:off x="159947" y="6210797"/>
            <a:ext cx="8824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/>
              <a:t>Савельева Г.М. И др. Терапия привычного выкидыша микронизированым прогестероном (результаты многоцентрового исследования ТРИСТАН-1). Акушерство и гинекология. 2017; 11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94FAF-538B-4C83-A8F9-1EDA17732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3896"/>
            <a:ext cx="8335838" cy="1148879"/>
          </a:xfrm>
        </p:spPr>
        <p:txBody>
          <a:bodyPr>
            <a:noAutofit/>
          </a:bodyPr>
          <a:lstStyle/>
          <a:p>
            <a:pPr algn="ctr"/>
            <a:r>
              <a:rPr lang="ru-RU" sz="3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Утрожестан высокоэффективен в профилактике потери беременности при привычном невынашивании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130453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A97F62E-9DE1-4D3D-9AF6-11E47217F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-243408"/>
            <a:ext cx="2376264" cy="3901097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xmlns="" id="{B22CC907-C3AE-4AD4-BD75-065C188E8800}"/>
              </a:ext>
            </a:extLst>
          </p:cNvPr>
          <p:cNvSpPr/>
          <p:nvPr/>
        </p:nvSpPr>
        <p:spPr bwMode="auto">
          <a:xfrm>
            <a:off x="4716016" y="5877272"/>
            <a:ext cx="4217082" cy="792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возможностью индивидуальной коррекции при выявлении деффицита </a:t>
            </a: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xmlns="" id="{D021F654-1448-48C5-B137-4C21FC09A9E5}"/>
              </a:ext>
            </a:extLst>
          </p:cNvPr>
          <p:cNvSpPr/>
          <p:nvPr/>
        </p:nvSpPr>
        <p:spPr bwMode="auto">
          <a:xfrm>
            <a:off x="395536" y="5877272"/>
            <a:ext cx="4217082" cy="792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0429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всех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83568" y="2204864"/>
            <a:ext cx="7920880" cy="3914348"/>
            <a:chOff x="611560" y="2060848"/>
            <a:chExt cx="7920880" cy="391434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22949706-2351-46E2-91E7-3B143E604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208" t="1665" r="1472" b="16796"/>
            <a:stretch/>
          </p:blipFill>
          <p:spPr>
            <a:xfrm>
              <a:off x="4740905" y="2322052"/>
              <a:ext cx="3791535" cy="3405143"/>
            </a:xfrm>
            <a:prstGeom prst="rect">
              <a:avLst/>
            </a:prstGeom>
          </p:spPr>
        </p:pic>
        <p:grpSp>
          <p:nvGrpSpPr>
            <p:cNvPr id="20" name="Группа 19"/>
            <p:cNvGrpSpPr/>
            <p:nvPr/>
          </p:nvGrpSpPr>
          <p:grpSpPr>
            <a:xfrm>
              <a:off x="611560" y="2060848"/>
              <a:ext cx="4054893" cy="3914348"/>
              <a:chOff x="0" y="1605973"/>
              <a:chExt cx="4054893" cy="3914348"/>
            </a:xfrm>
          </p:grpSpPr>
          <p:sp>
            <p:nvSpPr>
              <p:cNvPr id="10" name="Блок-схема: узел 9">
                <a:extLst>
                  <a:ext uri="{FF2B5EF4-FFF2-40B4-BE49-F238E27FC236}">
                    <a16:creationId xmlns:a16="http://schemas.microsoft.com/office/drawing/2014/main" xmlns="" id="{F149A8B4-ACBD-4B9F-AA79-93585FFE756F}"/>
                  </a:ext>
                </a:extLst>
              </p:cNvPr>
              <p:cNvSpPr/>
              <p:nvPr/>
            </p:nvSpPr>
            <p:spPr bwMode="auto">
              <a:xfrm>
                <a:off x="398500" y="2118578"/>
                <a:ext cx="3080427" cy="2938956"/>
              </a:xfrm>
              <a:prstGeom prst="flowChartConnector">
                <a:avLst/>
              </a:prstGeom>
              <a:noFill/>
              <a:ln w="190500" cap="rnd" cmpd="sng" algn="ctr">
                <a:solidFill>
                  <a:srgbClr val="FF99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xmlns="" id="{1FACFD06-4629-40F7-8BFF-95F6AAD19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96" y="1605973"/>
                <a:ext cx="1283093" cy="1283093"/>
              </a:xfrm>
              <a:prstGeom prst="rect">
                <a:avLst/>
              </a:prstGeom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xmlns="" id="{EA10B5EA-0941-4593-9416-392A3CF35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771800" y="2492896"/>
                <a:ext cx="1283093" cy="1283093"/>
              </a:xfrm>
              <a:prstGeom prst="rect">
                <a:avLst/>
              </a:prstGeom>
            </p:spPr>
          </p:pic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xmlns="" id="{90C18104-75FB-4F66-B5DF-ED64BC2F3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22043" y="4203609"/>
                <a:ext cx="1283092" cy="1283092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xmlns="" id="{AEC295EC-C0CA-475B-B40F-B1E3810A37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247166" y="4237229"/>
                <a:ext cx="1283092" cy="1283092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xmlns="" id="{5B3EF49F-18B7-4F18-97EC-CD15D79B2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38184" y="2871800"/>
                <a:ext cx="1055922" cy="1300125"/>
              </a:xfrm>
              <a:prstGeom prst="rect">
                <a:avLst/>
              </a:prstGeom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xmlns="" id="{D1424395-3005-41EA-8A5B-496E4E0043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832284" y="3130725"/>
                <a:ext cx="1055922" cy="1300125"/>
              </a:xfrm>
              <a:prstGeom prst="rect">
                <a:avLst/>
              </a:prstGeom>
            </p:spPr>
          </p:pic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xmlns="" id="{FC51D6B4-8E18-4472-888F-F59D1E84DF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2605210"/>
                <a:ext cx="1283091" cy="1283091"/>
              </a:xfrm>
              <a:prstGeom prst="rect">
                <a:avLst/>
              </a:prstGeom>
            </p:spPr>
          </p:pic>
        </p:grpSp>
      </p:grpSp>
      <p:sp>
        <p:nvSpPr>
          <p:cNvPr id="4" name="Subtitle 2"/>
          <p:cNvSpPr txBox="1">
            <a:spLocks/>
          </p:cNvSpPr>
          <p:nvPr/>
        </p:nvSpPr>
        <p:spPr>
          <a:xfrm>
            <a:off x="3995936" y="1916832"/>
            <a:ext cx="4896544" cy="3927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82951" tIns="41475" rIns="82951" bIns="41475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Новая философия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нутритивной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поддержки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09213C2-A0EA-4377-80CF-ECC3848715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3928" y="0"/>
            <a:ext cx="4968552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6300193" cy="354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32656"/>
            <a:ext cx="7113984" cy="1008112"/>
          </a:xfrm>
        </p:spPr>
        <p:txBody>
          <a:bodyPr>
            <a:normAutofit fontScale="92500"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Рождение детей ЭНМТ и ОНМТ: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3501008"/>
          <a:ext cx="8748464" cy="2422172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55500" dist="101600" dir="5400000" sy="-100000" algn="bl" rotWithShape="0"/>
                </a:effectLst>
                <a:tableStyleId>{5C22544A-7EE6-4342-B048-85BDC9FD1C3A}</a:tableStyleId>
              </a:tblPr>
              <a:tblGrid>
                <a:gridCol w="2317969"/>
                <a:gridCol w="1271144"/>
                <a:gridCol w="1345918"/>
                <a:gridCol w="1495464"/>
                <a:gridCol w="1202353"/>
                <a:gridCol w="1115616"/>
              </a:tblGrid>
              <a:tr h="927311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804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детей родившихся ЭНМТ и ОНМТ всего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804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 в ОПЦ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64 – 58%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78 – 63%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105 – 81%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69 – 66%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– 77%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https://upload.wikimedia.org/wikipedia/commons/c/cf/Coat_of_arms_of_Vladimiri_Obla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210146"/>
          </a:xfr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Выживаемость по срокам гестации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2132856"/>
          <a:ext cx="8640959" cy="453635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16551"/>
                <a:gridCol w="1204068"/>
                <a:gridCol w="1040617"/>
                <a:gridCol w="1367519"/>
                <a:gridCol w="1204068"/>
                <a:gridCol w="1016745"/>
                <a:gridCol w="1391391"/>
              </a:tblGrid>
              <a:tr h="48211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гестации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83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Родилось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Умерло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Летальность (%)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Родилось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Умерло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Летальность (%)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822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22-24 недели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22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25-26 недель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22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27-28 недель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22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29-30 недель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22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31-32 недели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22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&gt; 32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2268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27,45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https://upload.wikimedia.org/wikipedia/commons/c/cf/Coat_of_arms_of_Vladimiri_Obla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858218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по весу при рождении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2204864"/>
          <a:ext cx="8640959" cy="439248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16551"/>
                <a:gridCol w="1204068"/>
                <a:gridCol w="1204068"/>
                <a:gridCol w="1204068"/>
                <a:gridCol w="1204068"/>
                <a:gridCol w="1204068"/>
                <a:gridCol w="1204068"/>
              </a:tblGrid>
              <a:tr h="67774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33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Родилось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Умерло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Летальность (%)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Родилось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Умерло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Летальность (%)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6777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 – 749 г.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77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750 – 999 г.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81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1500 г.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7745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27,45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https://upload.wikimedia.org/wikipedia/commons/c/cf/Coat_of_arms_of_Vladimiri_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78080" cy="1786210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Младенческая смертность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2006-2017 годы</a:t>
            </a:r>
          </a:p>
        </p:txBody>
      </p:sp>
      <p:graphicFrame>
        <p:nvGraphicFramePr>
          <p:cNvPr id="10242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060848"/>
          <a:ext cx="8640960" cy="4536504"/>
        </p:xfrm>
        <a:graphic>
          <a:graphicData uri="http://schemas.openxmlformats.org/presentationml/2006/ole">
            <p:oleObj spid="_x0000_s7170" name="Диаграмма" r:id="rId4" imgW="8172585" imgH="471487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lingua-airlines.ru/wp-content/uploads/2017/04/25691697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692696"/>
            <a:ext cx="7517912" cy="47456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501008"/>
            <a:ext cx="8322128" cy="2747392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    </a:t>
            </a:r>
          </a:p>
          <a:p>
            <a:pPr algn="ctr">
              <a:buNone/>
            </a:pPr>
            <a:r>
              <a:rPr lang="ru-RU" dirty="0" smtClean="0"/>
              <a:t>  </a:t>
            </a:r>
            <a:r>
              <a:rPr lang="ru-RU" sz="4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Время бесценно, </a:t>
            </a:r>
          </a:p>
          <a:p>
            <a:pPr algn="ctr">
              <a:buNone/>
            </a:pPr>
            <a:r>
              <a:rPr lang="ru-RU" sz="4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 тратьте его зря</a:t>
            </a:r>
            <a:r>
              <a:rPr lang="ru-RU" sz="4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  <a:endParaRPr lang="ru-RU" sz="4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buNone/>
            </a:pPr>
            <a:r>
              <a:rPr lang="ru-RU" sz="4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Благодарю за внимание!</a:t>
            </a:r>
            <a:endParaRPr lang="ru-RU" sz="4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лайд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436096" cy="407707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</p:spPr>
      </p:pic>
      <p:sp>
        <p:nvSpPr>
          <p:cNvPr id="1026" name="AutoShape 2" descr="https://apf.mail.ru/cgi-bin/readmsg/IMG-d7c9838f163593e8c2b015585b723b2c-V.jpg?id=15405393990000000453%3B0%3B1&amp;x-email=glav.acusher33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apf.mail.ru/cgi-bin/readmsg/IMG-d7c9838f163593e8c2b015585b723b2c-V.jpg?id=15405393990000000453%3B0%3B1&amp;x-email=glav.acusher33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2080" y="476672"/>
            <a:ext cx="3528392" cy="3096344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Концепция  развития перинатальных центров в РФ была сформирована 30 лет назад, структура и деятельность этой  эффективной организационной формы работы учреждений родовспоможения была определена приказом МЗ СССР от 15.12. 1988 г « О создании перинатальных центров»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rot="206393">
            <a:off x="462492" y="3931074"/>
            <a:ext cx="7208121" cy="2448272"/>
          </a:xfrm>
          <a:prstGeom prst="homePlat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Организационной стратегией и новизной являлось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то, что в учреждении родовспоможения наряду с акушерскими отделениями создавались отделения 2 этапа выхаживания, патологии и реанимации новорожденных, то есть необходимая высококвалифицированная  помощь максимально приближалась к женщине с осложненным течением беременности, плоду, первым минутам и часам жизни ребенка.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3564396" cy="2376264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  <a:softEdge rad="127000"/>
          </a:effectLst>
        </p:spPr>
      </p:pic>
      <p:pic>
        <p:nvPicPr>
          <p:cNvPr id="6" name="Рисунок 5" descr="слайд3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645024"/>
            <a:ext cx="4824773" cy="32129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851920" y="404664"/>
            <a:ext cx="4968552" cy="3672408"/>
          </a:xfrm>
          <a:prstGeom prst="round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Трудно даже поверить: на протяжении последних лет в нашей стране практически каждый месяц по поручению президента открывается новый перинатальный центр, оснащенный передовым оборудованием и обеспеченный подготовленными кадрами.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концу 2018 г м откроем 7 перинатальных центров, а по итогам программы их станет 94»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интервью министра ЗО РФ В. И. Скворцовой.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803_1155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effectLst>
            <a:reflection blurRad="6350" stA="50000" endA="300" endPos="90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70080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Основной критерий эффективности работы перинатального центра качество оказания перинатальной помощи, в том числе регионализация в условиях трехуровневой системы при преждевременных родах.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ttps://upload.wikimedia.org/wikipedia/commons/c/cf/Coat_of_arms_of_Vladimiri_Obl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Преждевременные роды на территории Владимирской области</a:t>
            </a:r>
            <a:endParaRPr lang="ru-RU" dirty="0"/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1043608" y="1340768"/>
          <a:ext cx="7488832" cy="3228862"/>
        </p:xfrm>
        <a:graphic>
          <a:graphicData uri="http://schemas.openxmlformats.org/presentationml/2006/ole">
            <p:oleObj spid="_x0000_s6146" name="Chart" r:id="rId4" imgW="4467157" imgH="2619465" progId="MSGraph.Chart.8">
              <p:embed/>
            </p:oleObj>
          </a:graphicData>
        </a:graphic>
      </p:graphicFrame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0" y="4293096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преждевременных родов на территории Владимирской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4725144"/>
          <a:ext cx="8208911" cy="1960346"/>
        </p:xfrm>
        <a:graphic>
          <a:graphicData uri="http://schemas.openxmlformats.org/drawingml/2006/table">
            <a:tbl>
              <a:tblPr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1173821"/>
                <a:gridCol w="1172515"/>
                <a:gridCol w="1172515"/>
                <a:gridCol w="1172515"/>
                <a:gridCol w="1172515"/>
                <a:gridCol w="1172515"/>
                <a:gridCol w="1172515"/>
              </a:tblGrid>
              <a:tr h="5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гестации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6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22-27 недель 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– 8,5% 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– 9,1% 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– 9% 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– 7,8 %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 – 9,5%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6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28-36 недель 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 – 91,5% 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626 – 90,9% 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673 – 91% 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 – 92%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538 – 90,4%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8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(абс) 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703 – 4,5%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689 – 4,4%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740- 4,8%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 – 5,1%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595 – 4,64%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453 – 4,9%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1309" y="0"/>
            <a:ext cx="10281979" cy="6858000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324544" y="404664"/>
          <a:ext cx="9865095" cy="2884578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295" endPos="92000" dist="101600" dir="5400000" sy="-100000" algn="bl" rotWithShape="0"/>
                </a:effectLst>
                <a:tableStyleId>{5C22544A-7EE6-4342-B048-85BDC9FD1C3A}</a:tableStyleId>
              </a:tblPr>
              <a:tblGrid>
                <a:gridCol w="3313402"/>
                <a:gridCol w="1295102"/>
                <a:gridCol w="1295102"/>
                <a:gridCol w="1371285"/>
                <a:gridCol w="1222053"/>
                <a:gridCol w="1368151"/>
              </a:tblGrid>
              <a:tr h="648072"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235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П.Р.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683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740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729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595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453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0648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П.Р. в ОПЦ от всех П.Р. В.О.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241 – 35%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284 – 38%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361 – 50 %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282 – 47%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217 – 50,5%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13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П.Р. от всех родов ОПЦ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Медицинская эвакуация беременных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5039544" y="1052182"/>
            <a:ext cx="4104456" cy="5805818"/>
          </a:xfrm>
          <a:effectLst>
            <a:softEdge rad="317500"/>
          </a:effectLst>
        </p:spPr>
      </p:pic>
      <p:pic>
        <p:nvPicPr>
          <p:cNvPr id="5" name="Рисунок 4" descr="IMG_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864096"/>
            <a:ext cx="4237424" cy="599390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https://upload.wikimedia.org/wikipedia/commons/c/cf/Coat_of_arms_of_Vladimiri_Obla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912768" cy="1143000"/>
          </a:xfr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Транспортировка беременных, рожениц и новорожденных</a:t>
            </a:r>
            <a:endParaRPr lang="ru-RU" dirty="0"/>
          </a:p>
        </p:txBody>
      </p:sp>
      <p:sp>
        <p:nvSpPr>
          <p:cNvPr id="44036" name="Содержимое 2"/>
          <p:cNvSpPr>
            <a:spLocks noGrp="1"/>
          </p:cNvSpPr>
          <p:nvPr>
            <p:ph idx="1"/>
          </p:nvPr>
        </p:nvSpPr>
        <p:spPr>
          <a:xfrm>
            <a:off x="914400" y="2060575"/>
            <a:ext cx="7772400" cy="4537075"/>
          </a:xfrm>
        </p:spPr>
        <p:txBody>
          <a:bodyPr>
            <a:noAutofit/>
          </a:bodyPr>
          <a:lstStyle/>
          <a:p>
            <a:pPr lvl="1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Выездные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акушерско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реанимационные бригады на базе ГБУЗ ВО « ОКБ»,  на 70 % укомплектованы врачами ГБУЗ ВО « ОПЦ». </a:t>
            </a:r>
          </a:p>
          <a:p>
            <a:pPr lvl="1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2017 году антенатальные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трансферы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 учреждение 3 А группы 86 беременных с угрожающими и начавшимися ПР. </a:t>
            </a:r>
          </a:p>
          <a:p>
            <a:pPr lvl="1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2016 г  эвакуировано 48 беременных с начавшимися и угрожающими ПР, беременных с преэклампсией-6,  новорожденных- 80,  5 родильниц-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реанимационно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акушерской бригадой, </a:t>
            </a:r>
          </a:p>
          <a:p>
            <a:pPr lvl="1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( антенатальные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трансферы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в течение года  48 беременных в сопровождении врачей с проведением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токолиза-атосибаном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- 7,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гексопреналина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- 5,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нифедипина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-36</a:t>
            </a:r>
          </a:p>
          <a:p>
            <a:pPr lvl="1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2015 году выездными бригадами было эвакуировано 2 - беременных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преэклампсией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,.</a:t>
            </a:r>
          </a:p>
          <a:p>
            <a:pPr lvl="1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3 - родильницы, новорожденных – 43, выездов к гинекологическим пациенткам – 20.</a:t>
            </a:r>
          </a:p>
          <a:p>
            <a:pPr lvl="1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за 9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2018 г- 23.</a:t>
            </a:r>
          </a:p>
          <a:p>
            <a:pPr lvl="1" algn="just"/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трансферы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были только антенатальными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МАГС-</a:t>
            </a:r>
            <a:r>
              <a:rPr lang="ru-RU" dirty="0" smtClean="0"/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мониторинга во ВО.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onsultkabsmot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556792"/>
            <a:ext cx="5050985" cy="2841179"/>
          </a:xfrm>
          <a:effectLst>
            <a:reflection blurRad="6350" stA="50000" endA="300" endPos="55000" dir="5400000" sy="-100000" algn="bl" rotWithShape="0"/>
            <a:softEdge rad="63500"/>
          </a:effectLst>
        </p:spPr>
      </p:pic>
      <p:pic>
        <p:nvPicPr>
          <p:cNvPr id="5" name="Рисунок 4" descr="КОБ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484784"/>
            <a:ext cx="3456384" cy="230425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0"/>
          </a:effectLst>
        </p:spPr>
      </p:pic>
      <p:pic>
        <p:nvPicPr>
          <p:cNvPr id="7" name="Рисунок 6" descr="Монбе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3717032"/>
            <a:ext cx="5220072" cy="29362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416</TotalTime>
  <Words>798</Words>
  <Application>Microsoft Office PowerPoint</Application>
  <PresentationFormat>Экран (4:3)</PresentationFormat>
  <Paragraphs>210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Солнцестояние</vt:lpstr>
      <vt:lpstr>Chart</vt:lpstr>
      <vt:lpstr>Диаграмма</vt:lpstr>
      <vt:lpstr>Роль перинатального центра в проблемах невынашивания беременности во Владимирском регионе Н. Г. Туманова</vt:lpstr>
      <vt:lpstr>Слайд 2</vt:lpstr>
      <vt:lpstr>Слайд 3</vt:lpstr>
      <vt:lpstr> Основной критерий эффективности работы перинатального центра качество оказания перинатальной помощи, в том числе регионализация в условиях трехуровневой системы при преждевременных родах. </vt:lpstr>
      <vt:lpstr>Преждевременные роды на территории Владимирской области</vt:lpstr>
      <vt:lpstr>Слайд 6</vt:lpstr>
      <vt:lpstr>Медицинская эвакуация беременных</vt:lpstr>
      <vt:lpstr>Транспортировка беременных, рожениц и новорожденных</vt:lpstr>
      <vt:lpstr>МАГС- система мониторинга во ВО.</vt:lpstr>
      <vt:lpstr>В КДО ГБУЗ ВО «ОПЦ» в 2017 г. проконсультировано – 296, за 9 мес 2018 – 475</vt:lpstr>
      <vt:lpstr>Слайд 11</vt:lpstr>
      <vt:lpstr>Утрожестан высокоэффективен в профилактике потери беременности при привычном невынашивании</vt:lpstr>
      <vt:lpstr>Слайд 13</vt:lpstr>
      <vt:lpstr>Слайд 14</vt:lpstr>
      <vt:lpstr>Выживаемость по срокам гестации</vt:lpstr>
      <vt:lpstr>Распределение по весу при рождении</vt:lpstr>
      <vt:lpstr>Младенческая смертность  2006-2017 годы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перинатального центра в проблемах не вынашивания беременности во Владимирском регионе</dc:title>
  <dc:creator>tumanova_ng</dc:creator>
  <cp:lastModifiedBy>tumanova_ng</cp:lastModifiedBy>
  <cp:revision>31</cp:revision>
  <dcterms:created xsi:type="dcterms:W3CDTF">2018-10-26T07:33:39Z</dcterms:created>
  <dcterms:modified xsi:type="dcterms:W3CDTF">2018-10-29T11:44:29Z</dcterms:modified>
</cp:coreProperties>
</file>